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79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1" autoAdjust="0"/>
    <p:restoredTop sz="94660"/>
  </p:normalViewPr>
  <p:slideViewPr>
    <p:cSldViewPr>
      <p:cViewPr varScale="1">
        <p:scale>
          <a:sx n="84" d="100"/>
          <a:sy n="84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F445C6-C975-4175-877E-0F52C0D18E9A}" type="datetimeFigureOut">
              <a:rPr lang="ru-RU"/>
              <a:pPr>
                <a:defRPr/>
              </a:pPr>
              <a:t>05.06.2016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215D8C-5406-4EB4-ABFF-CE0F8DBFA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7BCC-9048-4288-ABAF-573DE33E1D9F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FA62-6012-48B6-89D8-D9AA8581E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CB50-BA44-4E27-B72D-87ED51BBA54E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8F630-820F-4D30-A2ED-B84B5DB13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7540-565F-4EB4-AD2A-8E032984193C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9F4FA-0D73-4BC1-89F5-FDE47EF50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454E3-7CEB-487A-9714-DF040E21C830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296B-1976-404C-BF11-24ECDDAFC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3293-7CB3-45E5-80CD-9230CE25E0C2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9E69-E414-4CF0-B3D3-412ACE1F8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E726-4A57-458C-9C7C-9726C4C62C22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3578-0235-47F9-96C3-B8426C4DE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026D-65A3-4821-AC75-7E3B64FD2737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5D50-07E2-4AAC-BDEF-FCC00D82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777D-3EE7-4CE7-A6D0-9B0BE084EF5F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8525-CB47-4DEE-9581-C81DE73A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95465-8534-4EB4-A49F-1762550D6C70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BAD8-5239-4118-9B2A-FFF3D93AF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F2CD-AEDB-46C2-A282-AB0A96CD7EC9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F16F-19E1-4CAA-9C5E-CAC3280E9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CC85-A6BB-4D18-929D-FCDD7D77E042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6A53-D2C7-4F73-B9C9-644472C93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1E02-928A-40DD-97F7-634552B66E31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A729-8448-46BD-A40C-B2C4E8613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ED4D3-AACD-4473-84F4-70AE13414199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4EFE4-763B-4A05-9DDB-65F88B7CE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DD97-882F-48AB-94E2-479BDA54961E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4DFD-7BD0-4612-854A-F9E4FF547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39AD-72D5-4E8B-A8C6-4D9E29A9D166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8714-8E99-45D7-B591-0205068D5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7BDD-199D-42B3-A1E6-0E93E192C70C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5DC0-4372-4192-ACE9-654928216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555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35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8954B-EC3A-4BBF-B32D-99CFA60245D6}" type="datetimeFigureOut">
              <a:rPr lang="en-US"/>
              <a:pPr>
                <a:defRPr/>
              </a:pPr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C1EF9-FCC9-4ACE-8794-FA84A649C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152400" y="14478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ЛИДЕРЫ  И ЭЛИТЫ  В ПОЛИТИЧЕСКОЙ ЖИЗНИ</a:t>
            </a: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28600" y="35814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УРОК ОБЩЕСТВОЗНАНИЯ  В 11 КЛАССЕ ПРОФИЛЬНЫЙ УРОВЕНЬ</a:t>
            </a:r>
          </a:p>
          <a:p>
            <a:pPr algn="ctr"/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708400" y="4508500"/>
            <a:ext cx="5256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Автор: Гительман В.Л.</a:t>
            </a:r>
          </a:p>
          <a:p>
            <a:r>
              <a:rPr lang="ru-RU"/>
              <a:t>В данной презентации использованы материалы презентации Смирнова Евгения (</a:t>
            </a:r>
            <a:r>
              <a:rPr lang="en-US">
                <a:latin typeface="Trebuchet MS" pitchFamily="34" charset="0"/>
              </a:rPr>
              <a:t>EVG3097@MAIL.RU</a:t>
            </a:r>
            <a:r>
              <a:rPr lang="ru-RU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Роль правящей элиты: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52400" y="14478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latin typeface="Trebuchet MS" pitchFamily="34" charset="0"/>
              </a:rPr>
              <a:t>ПОЛИТОЛОГИ ПРИЗНАЮТ РОЛЬ  ЭЛИТ В ПРИНЯТИЕ ВЛАСТНЫХ РЕШЕНИЙ И ОБЬЯСНЯЮТ  ЭТО СЛЕДУЮЩИМ</a:t>
            </a:r>
            <a:r>
              <a:rPr lang="ru-RU" sz="2000">
                <a:latin typeface="Trebuchet MS" pitchFamily="34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2514600"/>
            <a:ext cx="83820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1.ПСИХОЛОГИЧЕСКИМ,  СОЦИАЛЬНЫМ И ИНТЕЛЛЕКТУАЛЬНЫМ НЕРАВЕНСТВОМ ЛЮДЕЙ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505200"/>
            <a:ext cx="84582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2.ПОЛИТИЧЕСКОЙ  ПАССИВНОСТЬЮ ШИРОКИХ СЛОЕВ  НАСЕЛЕНИЯ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4648200"/>
            <a:ext cx="8458200" cy="91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3.ОБЩЕСТВЕННОЙ ЗНАЧИМОСТЬЮ ПРОФЕССИОНАЛЬНОГО УПРАВЛЕНЧЕСКОГО ТРУДА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867400"/>
            <a:ext cx="8382000" cy="838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4.ВОЗМОЖНОСТЬЮ ДЛЯ ПОЛУЧЕНИЯ ПРИВИЛЕГИЙ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5875" y="30163"/>
            <a:ext cx="7696200" cy="533400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Развитие политической элиты в России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76200" y="5334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</a:rPr>
              <a:t>ПОДЧЕРКИВАЯ РОЛЬ ЭЛИТ В УПРАВЛЕНИИ, ВАЖНО ОТМЕТИТЬ , ЧТО ДЕЛОВЫЕ КАЧЕСТВА  НЕ ВСЕГДА  СОЧЕТАЮТСЯ С МОРАЛЬНЫМИ.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1524000" y="1828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  ЭТАПЫ ФОРМИРОВАНИЯ  ЭЛИТ  В РОССИИ.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500" y="2690813"/>
            <a:ext cx="18288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ДО  1917г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" y="3986213"/>
            <a:ext cx="17526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 СССР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6700" y="5053013"/>
            <a:ext cx="1905000" cy="609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СОВРЕМ. РОССИЯ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00300" y="2995613"/>
            <a:ext cx="977900" cy="48418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400300" y="4062413"/>
            <a:ext cx="977900" cy="48418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476500" y="4976813"/>
            <a:ext cx="977900" cy="484187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57323" y="2385588"/>
            <a:ext cx="41148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СОЦ. УПРАВЛЕНЧЕСКИЙ  СЛОЙ- ВЫСШЕЕ ЧИНОВНИЧЕСТВО.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57323" y="3680988"/>
            <a:ext cx="403860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ПАРТИЙНО- ГОСУДАРСТВЕННАЯ БЮРОКРАТИЯ-  НОМЕНКЛАТУРА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09723" y="4747788"/>
            <a:ext cx="39624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ПРЕЖНЯЯ  НОМЕНКЛАТУРА + СИЛОВИКИ-  </a:t>
            </a:r>
            <a:r>
              <a:rPr lang="ru-RU" dirty="0">
                <a:solidFill>
                  <a:srgbClr val="FF0000"/>
                </a:solidFill>
              </a:rPr>
              <a:t> РЫХЛОСТЬ, КОРРУПЦИОННОСТЬ, ПРОТИВОБОРСТВУЮЩИЕ ГРУППЫ.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§ 23 с.233-236-выучить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6348413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Политическое лидерство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09600"/>
            <a:ext cx="6348413" cy="5432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 Понятие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 Особенности влияния политического лидерства: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постоянное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однонаправленное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В) широкое 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Г) опирающиеся на авторитет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 Ролевые функции политического лидера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4) Качества политического лидера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5) Типы лидерства: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по масштабу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по стилю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В) по М. Веберу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6) Группы давления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28588" y="274638"/>
            <a:ext cx="9320212" cy="639762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ОСОБЕННОСТИ  ПОЛИТИЧЕСКОГО  ЛИДЕРСТВА.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8" y="914400"/>
            <a:ext cx="8786812" cy="228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tx1"/>
                </a:solidFill>
              </a:rPr>
              <a:t>ПОСТОЯННОЕ</a:t>
            </a:r>
            <a:r>
              <a:rPr lang="ru-RU" dirty="0">
                <a:solidFill>
                  <a:schemeClr val="tx1"/>
                </a:solidFill>
              </a:rPr>
              <a:t> ВЛИЯНИЕ ЛИДЕРА НА ПОВЕДЕНИЕ ЛЮДЕЙ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b="1" dirty="0">
                <a:solidFill>
                  <a:schemeClr val="tx1"/>
                </a:solidFill>
              </a:rPr>
              <a:t>ОДНОПРАВЛЕННОЕ</a:t>
            </a:r>
            <a:r>
              <a:rPr lang="ru-RU" dirty="0">
                <a:solidFill>
                  <a:schemeClr val="tx1"/>
                </a:solidFill>
              </a:rPr>
              <a:t>  ОТ ЛИДЕРА  НА ОБЪЕКТ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tx1"/>
                </a:solidFill>
              </a:rPr>
              <a:t>ШИРОКОЕ</a:t>
            </a:r>
            <a:r>
              <a:rPr lang="ru-RU" dirty="0">
                <a:solidFill>
                  <a:schemeClr val="tx1"/>
                </a:solidFill>
              </a:rPr>
              <a:t>-ОХВАТЫВАЕТ ВСЕ ОБЩЕСТВО,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tx1"/>
                </a:solidFill>
              </a:rPr>
              <a:t>ЛИДЕР-РУКОВОДИТЕЛЬ- </a:t>
            </a:r>
            <a:r>
              <a:rPr lang="ru-RU" dirty="0">
                <a:solidFill>
                  <a:schemeClr val="tx1"/>
                </a:solidFill>
              </a:rPr>
              <a:t>ОПИРАЕТСЯ НА АВТОРИТЕТ  РУКОВОДИТЕЛЯ (ФОРМАЛЬНО-ДОЛЖНОСТНОЙ СТАТУС)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8" y="3429000"/>
            <a:ext cx="8558212" cy="2362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ПОЛИТИЧЕСКИЙ РУКОВОДИТЕЛЬ- ЛИДЕР  </a:t>
            </a:r>
            <a:r>
              <a:rPr lang="ru-RU" b="1" dirty="0">
                <a:solidFill>
                  <a:schemeClr val="tx1"/>
                </a:solidFill>
              </a:rPr>
              <a:t>ОПИРАЕТСЯ НА  ОРГАНИЗАЦИЮ, ГОСУДАРСТВО</a:t>
            </a:r>
            <a:r>
              <a:rPr lang="ru-RU" dirty="0">
                <a:solidFill>
                  <a:schemeClr val="tx1"/>
                </a:solidFill>
              </a:rPr>
              <a:t>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ЕГО </a:t>
            </a:r>
            <a:r>
              <a:rPr lang="ru-RU" b="1" dirty="0">
                <a:solidFill>
                  <a:schemeClr val="tx1"/>
                </a:solidFill>
              </a:rPr>
              <a:t>СТАТУС ЗАКРЕПЛЯЕТСЯ</a:t>
            </a:r>
            <a:r>
              <a:rPr lang="ru-RU" dirty="0">
                <a:solidFill>
                  <a:schemeClr val="tx1"/>
                </a:solidFill>
              </a:rPr>
              <a:t> И АВТОРИТЕТОМ  И </a:t>
            </a:r>
            <a:r>
              <a:rPr lang="ru-RU" b="1" dirty="0">
                <a:solidFill>
                  <a:schemeClr val="tx1"/>
                </a:solidFill>
              </a:rPr>
              <a:t>ФОРМАЛЬНЫМ</a:t>
            </a:r>
            <a:r>
              <a:rPr lang="ru-RU" dirty="0">
                <a:solidFill>
                  <a:schemeClr val="tx1"/>
                </a:solidFill>
              </a:rPr>
              <a:t> ЗАКРЕПЛЕНИЕМ.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БЫВАЮТ И НЕФОРМАЛЬНЫЕ ЛИДЕРЫ, НО ИХ ВОЗМОЖНОСТИ  ОГРАНИЧЕНЫ.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ПОЛИТИЧЕСКИЙ  ЛИДЕР ВСЕГДА ИМЕЕТ СТОРОННИКОВ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796" name="Прямоугольник 6"/>
          <p:cNvSpPr>
            <a:spLocks noChangeArrowheads="1"/>
          </p:cNvSpPr>
          <p:nvPr/>
        </p:nvSpPr>
        <p:spPr bwMode="auto">
          <a:xfrm>
            <a:off x="-6350" y="5943600"/>
            <a:ext cx="929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rebuchet MS" pitchFamily="34" charset="0"/>
              </a:rPr>
              <a:t>ЯВЛЯЕТСЯ ЛИ РУКОВОДИТЕЛЬ ЛИДЕРОМ, ЕСЛИ ОН НЕ ПОЛЬЗУЕТСЯ АВТОРИТЕТОМ?</a:t>
            </a:r>
          </a:p>
          <a:p>
            <a:pPr algn="ctr"/>
            <a:r>
              <a:rPr lang="ru-RU">
                <a:latin typeface="Trebuchet MS" pitchFamily="34" charset="0"/>
              </a:rPr>
              <a:t>ЯВЛЯЕТСЯ ЛИ ЛИДЕРОМ  ГЛАВА ГОСУДАРСТВА?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348413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РОЛЕВЫЕ ФУНКЦИИ ПОЛИТИЧЕСКОГО ЛИДЕРА: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524000"/>
            <a:ext cx="8915400" cy="3200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АНАЛИЗИРУЕТ ПОЛ. ОБСТАНОВКУ В ОБЩЕСТВЕ  И КОРРЕКТИРУЕТ ПОЛИТИКУ.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ФОРМУЛИРУЕТ ЦЕЛИ, СРЕДСТВА ДОСТИЖЕНИЯ , ПРОГРАММУ ДЕЙСТВИЙ.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СТРЕМИТСЯ УКРЕПИТЬ СВЯЗЬ ВЛАСТИ И НАРОДА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ЗАБОТИТСЯ  О ЕДИНСТВЕ СВОИХ СТОРОННИКОВ.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ОХРАНЯЕТ ОБЩЕСТВО ОТ РАСКОЛА, ПОДДЕРЖИВАЕТ ЗАКОННОСТЬ И ПОРЯДОК.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ПРЕДСТАВЛЯЕТ ИНТЕРЕСЫ  ОПРЕДЕЛЕННОЙ ОБЩЕСТВЕННОЙ ГРУППЫ, ВЫСТУПАЕТ ОТ  ИМЕНИ ГОСУДАРСТВА.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21" name="Прямоугольник 5"/>
          <p:cNvSpPr>
            <a:spLocks noChangeArrowheads="1"/>
          </p:cNvSpPr>
          <p:nvPr/>
        </p:nvSpPr>
        <p:spPr bwMode="auto">
          <a:xfrm>
            <a:off x="1143000" y="541020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rebuchet MS" pitchFamily="34" charset="0"/>
              </a:rPr>
              <a:t>КАЖДЫЙ ПОЛИТИК  ЯВЛЯЕТСЯ ЛИДЕРОМ?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2800" smtClean="0"/>
              <a:t>КАЧЕСТВА ПОЛИТИЧЕСКОГО  ЛИДЕРА.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914400"/>
            <a:ext cx="8305800" cy="17526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ИМЕТЬ ОСТРЫЙ </a:t>
            </a:r>
            <a:r>
              <a:rPr lang="ru-RU" b="1" dirty="0">
                <a:solidFill>
                  <a:schemeClr val="tx1"/>
                </a:solidFill>
              </a:rPr>
              <a:t>УМ</a:t>
            </a:r>
            <a:r>
              <a:rPr lang="ru-RU" dirty="0">
                <a:solidFill>
                  <a:schemeClr val="tx1"/>
                </a:solidFill>
              </a:rPr>
              <a:t>,  АНАЛИТ. СПОСОБНОСТИ, ВОЛЮ, СМЕЛОСТЬ И </a:t>
            </a:r>
            <a:r>
              <a:rPr lang="ru-RU" b="1" dirty="0">
                <a:solidFill>
                  <a:schemeClr val="tx1"/>
                </a:solidFill>
              </a:rPr>
              <a:t>РЕШИТЕЛЬНОСТЬ</a:t>
            </a:r>
            <a:r>
              <a:rPr lang="ru-RU" dirty="0">
                <a:solidFill>
                  <a:schemeClr val="tx1"/>
                </a:solidFill>
              </a:rPr>
              <a:t>. ОТ  ЕГО ЖДУТ </a:t>
            </a:r>
            <a:r>
              <a:rPr lang="ru-RU" b="1" dirty="0">
                <a:solidFill>
                  <a:schemeClr val="tx1"/>
                </a:solidFill>
              </a:rPr>
              <a:t>ЧЕСТНОСТИ,</a:t>
            </a:r>
            <a:r>
              <a:rPr lang="ru-RU" dirty="0">
                <a:solidFill>
                  <a:schemeClr val="tx1"/>
                </a:solidFill>
              </a:rPr>
              <a:t> ЗАБОТЫ ОБ ОБЩЕМ БЛАГЕ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3276600"/>
            <a:ext cx="8305800" cy="28194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ОН ДОЛЖЕН БЫТЬ </a:t>
            </a:r>
            <a:r>
              <a:rPr lang="ru-RU" b="1" dirty="0">
                <a:solidFill>
                  <a:schemeClr val="tx1"/>
                </a:solidFill>
              </a:rPr>
              <a:t>ОБЩИТЕЛЬНЫМ</a:t>
            </a:r>
            <a:r>
              <a:rPr lang="ru-RU" dirty="0">
                <a:solidFill>
                  <a:schemeClr val="tx1"/>
                </a:solidFill>
              </a:rPr>
              <a:t>,  УМЕТЬ ОРИЕНТИРОВАТЬСЯ  В ОБСТАНОВКЕ, ОБЛАДАТЬ  ПОЛИТ. </a:t>
            </a:r>
            <a:r>
              <a:rPr lang="ru-RU" b="1" dirty="0">
                <a:solidFill>
                  <a:schemeClr val="tx1"/>
                </a:solidFill>
              </a:rPr>
              <a:t>ИНТУИЦИЕЙ</a:t>
            </a:r>
            <a:r>
              <a:rPr lang="ru-RU" dirty="0">
                <a:solidFill>
                  <a:schemeClr val="tx1"/>
                </a:solidFill>
              </a:rPr>
              <a:t>, НЕТРАДИЦИОННО СМОТРЕТЬ  НА ПРОБЛЕМЫ., ВЫБИРАТЬ САМЫЕ ОПТИМАЛЬНЫЕ  ВАРИАНТЫ РАЗВИТИЯ.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ЛИДЕРУ НЕОБХОДИМЫ  </a:t>
            </a:r>
            <a:r>
              <a:rPr lang="ru-RU" b="1" dirty="0">
                <a:solidFill>
                  <a:schemeClr val="tx1"/>
                </a:solidFill>
              </a:rPr>
              <a:t>УПРАВЛЕНЧЕСКИЕ СПОСОБНОСТИ, ОБРАЗОВАНИЕ,</a:t>
            </a:r>
            <a:r>
              <a:rPr lang="ru-RU" dirty="0">
                <a:solidFill>
                  <a:schemeClr val="tx1"/>
                </a:solidFill>
              </a:rPr>
              <a:t>  МУДРОСТЬ, ГИБКОСТЬ И МАНЕВРЕННОСТЬ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2800" smtClean="0"/>
              <a:t>КАЧЕСТВА ПОЛИТИЧЕСКОГО  ЛИДЕРА.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8610600" cy="21336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БОЛЬШОЕ ЗНАЧЕНИЕ  </a:t>
            </a:r>
            <a:r>
              <a:rPr lang="ru-RU" b="1" dirty="0">
                <a:solidFill>
                  <a:schemeClr val="tx1"/>
                </a:solidFill>
              </a:rPr>
              <a:t>ИМЕЮТ КАЧЕСТВА  ВЫЗЫВАЮЩИЕ  ЭМОЦИОНАЛЬНУЮ ПОДДЕРЖКУ ЛЮДЕЙ: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УМЕНИЕ ХОРОШО ДЕРЖАТЬСЯ, ТАЛАНТ ПРИВЛЕКАТЕЛЬНОСТИ, ОРАТОРСКИЕ СПОСОБНОСТИ, ЧУВСТВО ЮМОРА.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4038600"/>
            <a:ext cx="8610600" cy="25908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ЧЕМ ПОЛНЕЕ  ПРЕДСТАВЛЕНЫ   ЭТИ КАЧЕСТВА У КОКРЕТНОГО ПОЛИТ. ЛИДЕРА, ТЕМ УСПЕШНЕЕ  ОН ИГРАЕТ  СВОЮ РОЛЬ.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КАК ВЫ ДУМАЕТЕ, КТО ИЗ СОВРЕМЕННЫХ  ПОЛ. ДЕЯТЕЛЕЙ  В НАИБОЛЬШЕЙ СТЕПЕНИ   НАДЕЛЕН ТАКИМИ  КАЧЕСТВАМИ?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348413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ФАКТОРЫ ВЛИЯЩИЕ НА  ХАРАКТЕР ПОЛИТИЧЕСКОГО ДЕЯТЕЛЯ.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295400"/>
            <a:ext cx="8382000" cy="495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Выделил американский политолог М.Г. </a:t>
            </a:r>
            <a:r>
              <a:rPr lang="ru-RU" dirty="0" err="1">
                <a:solidFill>
                  <a:schemeClr val="tx1"/>
                </a:solidFill>
              </a:rPr>
              <a:t>Херманн</a:t>
            </a:r>
            <a:endParaRPr lang="ru-RU" dirty="0">
              <a:solidFill>
                <a:schemeClr val="tx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ОСНОВНЫЕ  ПОЛ. УБЕЖДЕНИЯ.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ПОЛИТ. СТИЛЬ ЛИДЕРА.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МОТИВЫ ЛИДЕРА.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РЕАКЦИЯ ЛИДЕРА НА  ДАВЛЕНИЕ И СТРЕСС.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ОБСТОЯТЕЛЬСТВА  ПРИХОДА К ПОЛИТ. ДЕЯТЕЛЬНОСТИ.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ПРЕДШЕСТВУЮЩИЙ ПОЛИТ.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ОПЫТ ЛИДЕРА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ПОЛИТ. КЛИМАТ, В КОТОРОМ ЛИДЕР НАЧИНАЛ СВОЮ ДЕЯТЕЛЬНОСТЬ.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ОБЩЕСТВЕННОМ СОЗНАНИИ СКЛАДЫВАЕТСЯ  ОБРАЗ ЛИДЕРА-</a:t>
            </a:r>
            <a:endParaRPr lang="ru-RU" dirty="0">
              <a:solidFill>
                <a:srgbClr val="FF000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ИМИДЖ.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ОН МОЖЕТ  ВОЗНИКАТЬ СТИХИЙНО ИЛИ ЦЕЛЕНАПРАВЛЕННО ПОЛИТИКОМ И ЕГО  ГРУППОЙ.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348413" cy="1320800"/>
          </a:xfrm>
        </p:spPr>
        <p:txBody>
          <a:bodyPr/>
          <a:lstStyle/>
          <a:p>
            <a:r>
              <a:rPr lang="ru-RU" sz="2800" smtClean="0"/>
              <a:t>ТИПЫ ЛИДЕРСТВА</a:t>
            </a:r>
          </a:p>
        </p:txBody>
      </p:sp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15875" y="609600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</a:rPr>
              <a:t>СУЩЕСТВУЮТ  РАЗЛИЧНЫЕ ПОДХОДЫ  К ОПРЕДЕЛЕНИЮ ТИПА  ЛИДЕРСТВА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548" y="1524000"/>
            <a:ext cx="8382000" cy="990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1. ОСНОВАН НА МАСШТАБЕ ЛИДЕРСТВА: </a:t>
            </a:r>
            <a:r>
              <a:rPr lang="ru-RU" dirty="0">
                <a:solidFill>
                  <a:srgbClr val="FF0000"/>
                </a:solidFill>
              </a:rPr>
              <a:t>ЛИДЕРЫ ОБЩЕНАЦИОНАЛЬНЫЕ, ЛИДЕРЫ ОПРЕДЕЛЕННОГО КЛАССА, ПАРТИИ, РЕГИОНАЛЬНЫЕ  И ТАК ДАЛЕЕ.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691" y="2819400"/>
            <a:ext cx="8382000" cy="990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2. НА СТИЛЕ ЛИДЕРСТВА:  АВТОРИТАРНЫЙ,  ДЕМОКРАТИЧЕСКИЙ,   И ЛИБЕРАЛЬНЫЙ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534" y="4267200"/>
            <a:ext cx="8305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3.ТИПОЛОГИЯ  ВЕБЕРА- ТРАДИЦИОННОЕ (НА ПРИВЫЧКЕ), ЛЕГАЛЬНОЕ (НА ОСНОВЕ РАЗУМА),  ХАРИЗМАТИЧЕСКОЕ (НА ВЕРЕ)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200"/>
            <a:ext cx="6348413" cy="533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/>
              <a:t>Политическая элита</a:t>
            </a:r>
            <a:br>
              <a:rPr lang="ru-RU" sz="3100" dirty="0" smtClean="0"/>
            </a:br>
            <a:r>
              <a:rPr lang="ru-RU" sz="3100" dirty="0" smtClean="0"/>
              <a:t>План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14400"/>
            <a:ext cx="7467600" cy="5715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Понятие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Политические теории элит: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Г.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Моска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В. Парето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В) теории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века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Виды элит: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политическая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экономическая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В) военная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Г) информационная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Д) административная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Е) научная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Ж) идеологическая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4.Системы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ормирование элит 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А) закрытая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Б) открытая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Роль правящей элиты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Развитие политической элиты в России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2800" smtClean="0"/>
              <a:t>ГРУППЫ ДАВЛЕНИЯ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676400"/>
            <a:ext cx="8763000" cy="3352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НЕ СТРЕМЯТСЯ К  ВЛАСТИ А ПЫТАЮТСЯ ВЛИЯТЬ НА НЕЕ-</a:t>
            </a:r>
            <a:r>
              <a:rPr lang="ru-RU" dirty="0">
                <a:solidFill>
                  <a:srgbClr val="FF0000"/>
                </a:solidFill>
              </a:rPr>
              <a:t>  ТО ЕСТЬ ЛОББИРОВАТЬ.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ПОНЯТИЕ- ЛОББИРОВАТЬ- ПРЕДДВЕРИЕ ПАРЛАМ ЕНТА.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В ДАЛЬНЕЙШЕМ  ЭТА СТАЛО  НАЗЫВАТЬСЯ  ПРОФЕССИОНАЛЬНОЙ ДЕЯТЕЛЬНОСТЬЮ, ПРИЗВАННОЕ ОБЕСПЕЧИТЬ НУЖНОЕ РЕШЕНИЕ.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РЕАЛИЗУЮТ ДЕЯТЕЛЬНОСТЬ ЧЕРЕЗ КОМИТЕТЫ, БЮРО ПРИ ЗАКОНОДАТЕЛЬНЫХ И ИСПОЛЬНИТЕЛЬНЫХ ОРГАНАХ.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334963" y="685800"/>
            <a:ext cx="8077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rebuchet MS" pitchFamily="34" charset="0"/>
              </a:rPr>
              <a:t>П. 23-выучить тезисы</a:t>
            </a:r>
          </a:p>
          <a:p>
            <a:pPr algn="ctr"/>
            <a:r>
              <a:rPr lang="ru-RU" sz="4000">
                <a:latin typeface="Trebuchet MS" pitchFamily="34" charset="0"/>
              </a:rPr>
              <a:t>*</a:t>
            </a:r>
            <a:r>
              <a:rPr lang="ru-RU" sz="2800">
                <a:latin typeface="Trebuchet MS" pitchFamily="34" charset="0"/>
              </a:rPr>
              <a:t>решу ЕГЭ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№13 (47,48),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№14 (52)</a:t>
            </a:r>
          </a:p>
          <a:p>
            <a:pPr algn="ctr"/>
            <a:r>
              <a:rPr lang="ru-RU" sz="2800">
                <a:latin typeface="Trebuchet MS" pitchFamily="34" charset="0"/>
              </a:rPr>
              <a:t>№15 (28,38),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№20 политика (8,9),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№21 политика(10),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№22 политика (10),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№23 политика (10),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№24 политика (10), </a:t>
            </a:r>
          </a:p>
          <a:p>
            <a:pPr algn="ctr"/>
            <a:r>
              <a:rPr lang="ru-RU" sz="2800">
                <a:latin typeface="Trebuchet MS" pitchFamily="34" charset="0"/>
              </a:rPr>
              <a:t>№25 политика (4,7)</a:t>
            </a:r>
          </a:p>
        </p:txBody>
      </p:sp>
      <p:pic>
        <p:nvPicPr>
          <p:cNvPr id="40963" name="Picture 4" descr="j03369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4787900"/>
            <a:ext cx="12176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ИСПОЛЬЗОВАННЫЕ ИСТОЧНИКИ.</a:t>
            </a:r>
            <a:endParaRPr lang="ru-RU" sz="2800" smtClean="0"/>
          </a:p>
        </p:txBody>
      </p:sp>
      <p:sp>
        <p:nvSpPr>
          <p:cNvPr id="41986" name="Прямоугольник 2"/>
          <p:cNvSpPr>
            <a:spLocks noChangeArrowheads="1"/>
          </p:cNvSpPr>
          <p:nvPr/>
        </p:nvSpPr>
        <p:spPr bwMode="auto">
          <a:xfrm>
            <a:off x="304800" y="12954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1.ОБЩЕСТВОЗНАНИЕ: УЧЕБНИК ДЛЯ 11 КЛАССА ОБЩЕОБРАЗОВАТЕЛЬНЫХ УЧРЕЖДЕНИЙ: ПРОФИЛЬНЫЙ УРОВЕНЬ </a:t>
            </a:r>
            <a:r>
              <a:rPr lang="en-US">
                <a:latin typeface="Franklin Gothic Book" pitchFamily="34" charset="0"/>
              </a:rPr>
              <a:t>/</a:t>
            </a:r>
            <a:r>
              <a:rPr lang="ru-RU">
                <a:latin typeface="Franklin Gothic Book" pitchFamily="34" charset="0"/>
              </a:rPr>
              <a:t>( Л.Н. БОГОЛЮБОВ, А.Ю ЛАЗЕБНИКОВА, А.Т. КИНКУЛЬКИН И ДР.); ПОД РЕДАКЦИЕЙ Л. Н. БОГОЛЮБОВА (И ДР.).- М. : ПРОСВЕЩЕНИЕ, 2008</a:t>
            </a:r>
            <a:endParaRPr lang="ru-RU">
              <a:latin typeface="Trebuchet MS" pitchFamily="34" charset="0"/>
            </a:endParaRPr>
          </a:p>
        </p:txBody>
      </p:sp>
      <p:pic>
        <p:nvPicPr>
          <p:cNvPr id="41987" name="Picture 5" descr="PE011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6576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ЦЕЛИ УРОКА.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28600" y="1524000"/>
            <a:ext cx="8534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>
                <a:latin typeface="Trebuchet MS" pitchFamily="34" charset="0"/>
              </a:rPr>
              <a:t>ЗНАЧЕНИЕ ДЕЯТЕЛЬНОСТИ ПОЛИТИЧЕСКИХ  ДЕЯТЕЛЕЙ И ИХ РОЛЬ</a:t>
            </a:r>
            <a:r>
              <a:rPr lang="ru-RU" sz="2000" b="1">
                <a:latin typeface="Trebuchet MS" pitchFamily="34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endParaRPr lang="ru-RU" sz="2000">
              <a:latin typeface="Trebuchet MS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000">
                <a:latin typeface="Trebuchet MS" pitchFamily="34" charset="0"/>
              </a:rPr>
              <a:t>СОДЕРЖАНИЕ  ТЕОРИИ  ЭЛИТ </a:t>
            </a:r>
          </a:p>
          <a:p>
            <a:pPr marL="457200" indent="-457200">
              <a:buFontTx/>
              <a:buAutoNum type="arabicPeriod"/>
            </a:pPr>
            <a:endParaRPr lang="ru-RU" sz="2000">
              <a:latin typeface="Trebuchet MS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000">
                <a:latin typeface="Trebuchet MS" pitchFamily="34" charset="0"/>
              </a:rPr>
              <a:t>ПОНЯТИЕ  И СОДЕРЖАНИЕ  ГРУПП ДАВЛЕНИЯ.</a:t>
            </a:r>
          </a:p>
        </p:txBody>
      </p:sp>
      <p:pic>
        <p:nvPicPr>
          <p:cNvPr id="21507" name="Picture 5" descr="j03158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7338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u-RU" sz="3200" smtClean="0"/>
              <a:t>ВСПОМНИМ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57200" y="1265238"/>
          <a:ext cx="8458200" cy="4906962"/>
        </p:xfrm>
        <a:graphic>
          <a:graphicData uri="http://schemas.openxmlformats.org/presentationml/2006/ole">
            <p:oleObj spid="_x0000_s1035" name="Document" r:id="rId3" imgW="6093327" imgH="4332571" progId="Word.Document.8">
              <p:embed/>
            </p:oleObj>
          </a:graphicData>
        </a:graphic>
      </p:graphicFrame>
      <p:sp>
        <p:nvSpPr>
          <p:cNvPr id="1037" name="TextBox 3"/>
          <p:cNvSpPr txBox="1">
            <a:spLocks noChangeArrowheads="1"/>
          </p:cNvSpPr>
          <p:nvPr/>
        </p:nvSpPr>
        <p:spPr bwMode="auto">
          <a:xfrm>
            <a:off x="685800" y="61722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ВОПРОСЫ И  ЗАДАНИЯ К ИСТОЧНИКУ – С 233-1,2.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200"/>
            <a:ext cx="6348413" cy="304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ПОЛИТИЧЕСКАЯ  ЭЛИТА.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685800"/>
            <a:ext cx="4343400" cy="5943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ЭЛИТА- «ЛУЧШИЙ, ОТБОРНЫЙ» ОТ ФРАНЦУС.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 ПОЛИТИКЕ; </a:t>
            </a:r>
            <a:r>
              <a:rPr lang="ru-RU" dirty="0">
                <a:solidFill>
                  <a:srgbClr val="FF0000"/>
                </a:solidFill>
              </a:rPr>
              <a:t> ПОЛИТИЧЕСКАЯ ЭЛИТА – ГРУППА, ВЫДЕЛЯЮЩАЯСЯ  ИЗ ОСТАЛЬНОГО—ОБЩЕСТВА ВЛИЯНИЕМ, ПРИВИЛЕГИРОВАННЫМ  ПОЛОЖЕНИЕМ И ПРЕСТИЖЕМ, УЧАСТВУЮЩАЯ В ПР ИНЯТИЕ  РЕШЕНИЙ,  СВЯЗАННЫХ С ИСПОЛЬЗОВАНИЕМ  ГОС. ВЛАСТИ  ИЛИ ВОЗДЕЙСТВИЕМ НА НЕЕ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419600" y="3657600"/>
            <a:ext cx="48895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533400"/>
            <a:ext cx="4114800" cy="6324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СОЗДАТЕЛЬ ТЕОРИИ ЭЛИТ </a:t>
            </a:r>
            <a:r>
              <a:rPr lang="ru-RU" b="1" dirty="0">
                <a:solidFill>
                  <a:schemeClr val="tx1"/>
                </a:solidFill>
              </a:rPr>
              <a:t>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1)  Г. МОСКА- </a:t>
            </a:r>
            <a:r>
              <a:rPr lang="ru-RU" dirty="0">
                <a:solidFill>
                  <a:schemeClr val="tx1"/>
                </a:solidFill>
              </a:rPr>
              <a:t>УТВЕРЖДАЛ , ЧТО НА ВСЕХ ЭТАПАХ  ВЛАСТЬ В РУКАХ МЕНЬШИНСТВА. </a:t>
            </a:r>
            <a:r>
              <a:rPr lang="ru-RU" b="1" dirty="0">
                <a:solidFill>
                  <a:schemeClr val="tx1"/>
                </a:solidFill>
              </a:rPr>
              <a:t>ОБЩЕСТВО ДЕЛИТСЯ НА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ПРАВЯЩИЙ МАЛОЧИСЛЕННЫЙ КЛАСС,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КЛАСС УПРАВЛЯЕМЫХ –БОЛЬШИНСТВО НАСЕЛЕНИЯ.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ЭЛИТУ ВХОДЯТ  ЛЮДИ, СПОСОБНЫЕ К УПРАВЛЕНИЮ, ОРГАНИЗОВАННЫЕ, МАТЕРИАЛЬНО, МОРАЛЬНО И ИНТЕЛЛЕКТУАЛЬНО ПРЕВОСХОДЯЩИЕ  ОСТАЛЬНЫХ.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 РАЗВИТИИ ЭЛИТ ДВЕ ТЕНДЕНЦИИ: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1.ДЕМОКРАТИЧНАЯ-ОБНОВЛЕНИЕ ЗА СЧЕТ НИЗОВ.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2. АРИСТОКРАТИЧЕСКАЯ-СТРЕМЛЕНИЕ СТАТЬ НАСЛЕДСТВЕННОЙ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ru-RU" sz="2800" smtClean="0">
                <a:solidFill>
                  <a:srgbClr val="FF0000"/>
                </a:solidFill>
              </a:rPr>
              <a:t>РАЗВИТИЕ ТЕОРИИ ЭЛИТ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2).В. ПАРЕТТО- КРОМЕ ПРАВЯЩЕЙ ЭЛИТЫ В ОБЩЕСТВЕ ОБРАЗУЕТСЯ  </a:t>
            </a:r>
            <a:r>
              <a:rPr lang="ru-RU">
                <a:solidFill>
                  <a:srgbClr val="FF0000"/>
                </a:solidFill>
                <a:latin typeface="Trebuchet MS" pitchFamily="34" charset="0"/>
              </a:rPr>
              <a:t>КОНТРЭЛИТА</a:t>
            </a:r>
            <a:endParaRPr lang="ru-RU">
              <a:latin typeface="Trebuchet MS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2725" y="1828800"/>
            <a:ext cx="2438400" cy="220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ЭЛИТА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72200" y="1447800"/>
            <a:ext cx="2286000" cy="1981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КОНТРЭЛИТА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51125" y="2195513"/>
            <a:ext cx="977900" cy="485775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4822825" y="2160588"/>
            <a:ext cx="979488" cy="484187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400" y="4267200"/>
            <a:ext cx="7772400" cy="2286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КОНТРЭЛИТУ ВХОДЯТ АВТОРИТЕТНЫЕ ЛЮДИ, СПОСОБНЫЕ К УПРАВЛЕНЧЕСКОЙ ДЕЯТЕЛЬНОСТИ, КОТОРЫМ ИХ СОЦИАЛЬНЫЙ СТАТУС И ПОЛОЖЕНИЕ И БАРЬЕРЫ  ПЕРЕКРЫЛИ  ДОСТУП К СФЕРЕ УПРАВЛЕНИЯ.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КОНТРЭЛИТА СТРЕМИТСЯ К ВЛАСТИ И КОГДА ПРАВЯЩИЙ КЛАСС ПЕРЕЖИВАЕТ УПАДОК , ПРОИСХОДИТ  СМЕНА ЭЛИТ.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ИСТОРИЯ- </a:t>
            </a:r>
            <a:r>
              <a:rPr lang="ru-RU" dirty="0">
                <a:solidFill>
                  <a:srgbClr val="FF0000"/>
                </a:solidFill>
              </a:rPr>
              <a:t> ПОСТОЯННАЯ  ЦИРКУЛЯЦИЯ ЭЛИТ.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ru-RU" sz="2800" smtClean="0">
                <a:solidFill>
                  <a:srgbClr val="FF0000"/>
                </a:solidFill>
              </a:rPr>
              <a:t>РАЗВИТИЕ ТЕОРИИ ЭЛИТ</a:t>
            </a:r>
            <a:endParaRPr lang="ru-RU" sz="2800" smtClean="0"/>
          </a:p>
        </p:txBody>
      </p:sp>
      <p:pic>
        <p:nvPicPr>
          <p:cNvPr id="26626" name="Picture 4" descr="j03369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876800"/>
            <a:ext cx="15255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853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</a:rPr>
              <a:t>3) В 20 ВЕКЕ  ТЕОРИЯ ЭЛИТ ДАЛЬНЕЙШЕЕ РАЗВИТИЕ.</a:t>
            </a:r>
          </a:p>
        </p:txBody>
      </p:sp>
      <p:sp>
        <p:nvSpPr>
          <p:cNvPr id="6" name="Овал 5"/>
          <p:cNvSpPr/>
          <p:nvPr/>
        </p:nvSpPr>
        <p:spPr>
          <a:xfrm>
            <a:off x="381000" y="2057400"/>
            <a:ext cx="2209800" cy="22860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ПОЛИТИ ЧЕСКАЯ ЭЛИТА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895600" y="2895600"/>
            <a:ext cx="977900" cy="48418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91000" y="1676400"/>
            <a:ext cx="4876800" cy="21336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ГЛАВНЫЙ ПРИЗНАК- </a:t>
            </a:r>
            <a:r>
              <a:rPr lang="ru-RU" dirty="0">
                <a:solidFill>
                  <a:schemeClr val="tx1"/>
                </a:solidFill>
              </a:rPr>
              <a:t>ПРИНАДЛЕЖНОСТЬ К ТОЙ ГРУППЕ ЛЮДЕЙ, КОТОРАЯ ОКАЗЫВАЕТ ПОСТОЯННОЕ ВЛИЯНИЕ НА ПРИ НЯТИЕ  ПОЛИТ. РЕШЕНИЙ.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6600" y="4419600"/>
            <a:ext cx="5715000" cy="2057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ПОЛИТ. ЭЛИТУ ВХОДЯТ ГЛАВЫ ГОСУДАРСТВ И ПРАВИТЕЛЬСТВ,  РУКОВОДИТЕЛИ ПАРЛ. ФРАКЦИЙ И КОМИТЕТОВ,  ЛИДЕРЫ ПАРТИЙ,  РУКОВОДИТЕЛИ РЕГИОНОВ, ОБЩЕСТВЕННО-ПОЛИТ.  ОРГАНИЗАЦИЙ И.Т.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6348413" cy="304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ВИДЫ  ЭЛИТ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9906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ЭКОНОМИЧЕСКАЯ-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ЭКОНОМ. ВЛАСТЬ+ ПОЛИТ. ВЛАСТЬ- </a:t>
            </a:r>
            <a:r>
              <a:rPr lang="ru-RU" dirty="0">
                <a:solidFill>
                  <a:srgbClr val="FF0000"/>
                </a:solidFill>
              </a:rPr>
              <a:t>ОЛИГАРХИЯ.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996636"/>
            <a:ext cx="3962400" cy="12954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ВОЕННАЯ  ЭЛИТА.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7500" y="2895600"/>
            <a:ext cx="3200400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ИНФОРМАЦИОННАЯ ЭЛИТА.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00600" y="2835275"/>
            <a:ext cx="3962400" cy="1447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АДМИНИСТРАТИВНАЯ ЭЛИТА.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БЮРОКРАТИЧЕСКАЯ.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" y="4762500"/>
            <a:ext cx="3276600" cy="1447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НАУЧНАЯ ЭЛИТА.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62400" y="4762500"/>
            <a:ext cx="4953000" cy="13716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ИДЕОЛОГИЧЕСКАЯ ЭЛИТА (</a:t>
            </a:r>
            <a:r>
              <a:rPr lang="ru-RU" dirty="0" err="1">
                <a:solidFill>
                  <a:schemeClr val="tx1"/>
                </a:solidFill>
              </a:rPr>
              <a:t>научная+информационная+духовенство</a:t>
            </a:r>
            <a:r>
              <a:rPr lang="ru-RU" dirty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6348413" cy="1320800"/>
          </a:xfrm>
        </p:spPr>
        <p:txBody>
          <a:bodyPr/>
          <a:lstStyle/>
          <a:p>
            <a:pPr algn="ctr"/>
            <a:r>
              <a:rPr lang="ru-RU" sz="2800" smtClean="0"/>
              <a:t>ФОРМИРОВАНИЕ  ЭЛИТ</a:t>
            </a:r>
            <a:br>
              <a:rPr lang="ru-RU" sz="2800" smtClean="0"/>
            </a:br>
            <a:r>
              <a:rPr lang="ru-RU" sz="2800" smtClean="0"/>
              <a:t>Системы отбора: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4800" y="914400"/>
            <a:ext cx="8229600" cy="2209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b="1" u="sng" dirty="0">
                <a:solidFill>
                  <a:schemeClr val="tx1"/>
                </a:solidFill>
              </a:rPr>
              <a:t>) ЗАКРЫТАЯ  </a:t>
            </a:r>
            <a:r>
              <a:rPr lang="ru-RU" dirty="0">
                <a:solidFill>
                  <a:schemeClr val="tx1"/>
                </a:solidFill>
              </a:rPr>
              <a:t>СИСТЕМА ОТБОРА-  ОТБОР  УЗКИМ КРУГОМ  ВЫСШИХ РУКОВОДИТЕЛЕЙ-</a:t>
            </a:r>
            <a:r>
              <a:rPr lang="ru-RU" dirty="0">
                <a:solidFill>
                  <a:srgbClr val="FF0000"/>
                </a:solidFill>
              </a:rPr>
              <a:t> ХАРАКТЕРНО ДЛЯ АВТОРИТАРИЗМА И  ТОТАЛИТАРИЗМА.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ТАКОЙ  ОТБОР ВЕДЕТ К ОТРЫВУ ЭЛИТЫ ОТ НАРОДА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3810000"/>
            <a:ext cx="7848600" cy="190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tx1"/>
                </a:solidFill>
              </a:rPr>
              <a:t>Б) ОТКРЫТАЯ </a:t>
            </a:r>
            <a:r>
              <a:rPr lang="ru-RU" dirty="0">
                <a:solidFill>
                  <a:schemeClr val="tx1"/>
                </a:solidFill>
              </a:rPr>
              <a:t>СИСТЕМА ПРИСУЩА ДЕМОКРАТИИ-  ВЫБОРЫ В  ОРГАНЫ ВЛАСТИ, КОНКУРЕНЦИЯ И ЛИЧНЫЕ КАЧЕСТВА.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Политические  партии и движения.</Template>
  <TotalTime>438</TotalTime>
  <Words>898</Words>
  <Application>Microsoft Office PowerPoint</Application>
  <PresentationFormat>Экран (4:3)</PresentationFormat>
  <Paragraphs>168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Trebuchet MS</vt:lpstr>
      <vt:lpstr>Arial</vt:lpstr>
      <vt:lpstr>Wingdings 3</vt:lpstr>
      <vt:lpstr>Calibri</vt:lpstr>
      <vt:lpstr>Times New Roman</vt:lpstr>
      <vt:lpstr>Franklin Gothic Book</vt:lpstr>
      <vt:lpstr>Аспект</vt:lpstr>
      <vt:lpstr>Аспект</vt:lpstr>
      <vt:lpstr>Аспект</vt:lpstr>
      <vt:lpstr>Аспект</vt:lpstr>
      <vt:lpstr>Document</vt:lpstr>
      <vt:lpstr>Слайд 1</vt:lpstr>
      <vt:lpstr>Политическая элита План: </vt:lpstr>
      <vt:lpstr>ЦЕЛИ УРОКА.</vt:lpstr>
      <vt:lpstr>ВСПОМНИМ</vt:lpstr>
      <vt:lpstr>ПОЛИТИЧЕСКАЯ  ЭЛИТА.</vt:lpstr>
      <vt:lpstr>РАЗВИТИЕ ТЕОРИИ ЭЛИТ</vt:lpstr>
      <vt:lpstr>РАЗВИТИЕ ТЕОРИИ ЭЛИТ</vt:lpstr>
      <vt:lpstr>ВИДЫ  ЭЛИТ</vt:lpstr>
      <vt:lpstr>ФОРМИРОВАНИЕ  ЭЛИТ Системы отбора:</vt:lpstr>
      <vt:lpstr>Роль правящей элиты:</vt:lpstr>
      <vt:lpstr>Развитие политической элиты в России</vt:lpstr>
      <vt:lpstr>Домашнее задание</vt:lpstr>
      <vt:lpstr>Политическое лидерство</vt:lpstr>
      <vt:lpstr>ОСОБЕННОСТИ  ПОЛИТИЧЕСКОГО  ЛИДЕРСТВА.</vt:lpstr>
      <vt:lpstr>РОЛЕВЫЕ ФУНКЦИИ ПОЛИТИЧЕСКОГО ЛИДЕРА:</vt:lpstr>
      <vt:lpstr>КАЧЕСТВА ПОЛИТИЧЕСКОГО  ЛИДЕРА.</vt:lpstr>
      <vt:lpstr>КАЧЕСТВА ПОЛИТИЧЕСКОГО  ЛИДЕРА.</vt:lpstr>
      <vt:lpstr>ФАКТОРЫ ВЛИЯЩИЕ НА  ХАРАКТЕР ПОЛИТИЧЕСКОГО ДЕЯТЕЛЯ.</vt:lpstr>
      <vt:lpstr>ТИПЫ ЛИДЕРСТВА</vt:lpstr>
      <vt:lpstr>ГРУППЫ ДАВЛЕНИЯ</vt:lpstr>
      <vt:lpstr>ДОМАШНЕЕ ЗАДАНИЕ</vt:lpstr>
      <vt:lpstr>ИСПОЛЬЗОВАННЫЕ ИСТОЧНИКИ.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DNS</cp:lastModifiedBy>
  <cp:revision>61</cp:revision>
  <dcterms:modified xsi:type="dcterms:W3CDTF">2016-06-05T11:32:51Z</dcterms:modified>
</cp:coreProperties>
</file>