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3" r:id="rId3"/>
    <p:sldId id="257" r:id="rId4"/>
    <p:sldId id="258" r:id="rId5"/>
    <p:sldId id="274" r:id="rId6"/>
    <p:sldId id="260" r:id="rId7"/>
    <p:sldId id="261" r:id="rId8"/>
    <p:sldId id="275" r:id="rId9"/>
    <p:sldId id="262" r:id="rId10"/>
    <p:sldId id="276" r:id="rId11"/>
    <p:sldId id="263" r:id="rId12"/>
    <p:sldId id="264" r:id="rId13"/>
    <p:sldId id="265" r:id="rId14"/>
    <p:sldId id="277" r:id="rId15"/>
    <p:sldId id="266" r:id="rId16"/>
    <p:sldId id="267" r:id="rId17"/>
    <p:sldId id="268" r:id="rId18"/>
    <p:sldId id="269" r:id="rId19"/>
    <p:sldId id="270" r:id="rId20"/>
    <p:sldId id="271" r:id="rId21"/>
    <p:sldId id="278" r:id="rId22"/>
    <p:sldId id="272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D77D9-FC9C-4543-9DEB-7E3D92398390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061B6-6FC6-428F-984D-A86917561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1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061B6-6FC6-428F-984D-A86917561A4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28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8BDC81-4CD0-42CE-9780-596F133DE421}" type="datetimeFigureOut">
              <a:rPr lang="ru-RU" smtClean="0"/>
              <a:t>03.07.2015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C1FA01-4A92-4909-B48C-7BAE6F3449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6%D0%B5%D0%BD%D0%BD%D0%B0%D1%8F_%D0%B1%D1%83%D0%BC%D0%B0%D0%B3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4616" y="2076282"/>
            <a:ext cx="3727625" cy="2016224"/>
          </a:xfrm>
        </p:spPr>
        <p:txBody>
          <a:bodyPr>
            <a:normAutofit/>
          </a:bodyPr>
          <a:lstStyle/>
          <a:p>
            <a:r>
              <a:rPr lang="ru-RU" sz="3200" b="1" u="sng" dirty="0" smtClean="0"/>
              <a:t>Международное движение капиталов</a:t>
            </a:r>
            <a:endParaRPr lang="ru-RU" sz="3200" b="1" u="sng" dirty="0"/>
          </a:p>
        </p:txBody>
      </p:sp>
      <p:sp>
        <p:nvSpPr>
          <p:cNvPr id="3" name="Объект 4"/>
          <p:cNvSpPr txBox="1">
            <a:spLocks/>
          </p:cNvSpPr>
          <p:nvPr/>
        </p:nvSpPr>
        <p:spPr>
          <a:xfrm>
            <a:off x="323528" y="332656"/>
            <a:ext cx="8362176" cy="97308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algn="ctr"/>
            <a:r>
              <a:rPr lang="ru-RU" dirty="0" smtClean="0">
                <a:solidFill>
                  <a:schemeClr val="bg1"/>
                </a:solidFill>
              </a:rPr>
              <a:t>Муниципальное общеобразовательное учреждение «Средняя общеобразовательная школа №</a:t>
            </a:r>
            <a:r>
              <a:rPr lang="ru-RU" smtClean="0">
                <a:solidFill>
                  <a:schemeClr val="bg1"/>
                </a:solidFill>
              </a:rPr>
              <a:t>1»города </a:t>
            </a:r>
            <a:r>
              <a:rPr lang="ru-RU" smtClean="0">
                <a:solidFill>
                  <a:schemeClr val="bg1"/>
                </a:solidFill>
              </a:rPr>
              <a:t>Валуйки  </a:t>
            </a:r>
            <a:r>
              <a:rPr lang="ru-RU" dirty="0" smtClean="0">
                <a:solidFill>
                  <a:schemeClr val="bg1"/>
                </a:solidFill>
              </a:rPr>
              <a:t>Белгородской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4283968" y="4092506"/>
            <a:ext cx="4181088" cy="122434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dirty="0" smtClean="0"/>
              <a:t>Презентация к уроку-лекции по  </a:t>
            </a:r>
            <a:r>
              <a:rPr lang="ru-RU" dirty="0" smtClean="0"/>
              <a:t>экономики в 11 классе (профильный уровень)</a:t>
            </a:r>
            <a:endParaRPr lang="ru-RU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5702713" y="5301417"/>
            <a:ext cx="2529528" cy="813718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r">
              <a:buNone/>
            </a:pPr>
            <a:r>
              <a:rPr lang="ru-RU" dirty="0" smtClean="0"/>
              <a:t>Учитель истории и обществознания: </a:t>
            </a:r>
            <a:r>
              <a:rPr lang="ru-RU" dirty="0" err="1" smtClean="0"/>
              <a:t>Гительман</a:t>
            </a:r>
            <a:r>
              <a:rPr lang="ru-RU" dirty="0" smtClean="0"/>
              <a:t> В.Л </a:t>
            </a:r>
            <a:endParaRPr lang="ru-RU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3236820" y="6309320"/>
            <a:ext cx="2535591" cy="54868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algn="ctr"/>
            <a:r>
              <a:rPr lang="ru-RU" dirty="0" smtClean="0">
                <a:solidFill>
                  <a:schemeClr val="bg1"/>
                </a:solidFill>
              </a:rPr>
              <a:t>2015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40" y="2348880"/>
            <a:ext cx="8433560" cy="256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93139" y="0"/>
            <a:ext cx="5184694" cy="5737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Проверь себя.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16482" y="2852936"/>
            <a:ext cx="551450" cy="472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16482" y="3393907"/>
            <a:ext cx="551450" cy="472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7267" y="4438935"/>
            <a:ext cx="551450" cy="472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7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4.Международные финансовые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6805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1) МФВ</a:t>
            </a:r>
          </a:p>
          <a:p>
            <a:r>
              <a:rPr lang="ru-RU" sz="2800" dirty="0" smtClean="0"/>
              <a:t>- только официальным государственным органам, </a:t>
            </a:r>
          </a:p>
          <a:p>
            <a:r>
              <a:rPr lang="ru-RU" sz="2800" dirty="0" smtClean="0"/>
              <a:t>-на 5-10 лет</a:t>
            </a:r>
          </a:p>
          <a:p>
            <a:r>
              <a:rPr lang="ru-RU" sz="2800" dirty="0" smtClean="0"/>
              <a:t>-целевой характер</a:t>
            </a:r>
          </a:p>
          <a:p>
            <a:r>
              <a:rPr lang="ru-RU" sz="2800" dirty="0" smtClean="0"/>
              <a:t>-наличие определенных условий (программа развития и </a:t>
            </a:r>
            <a:r>
              <a:rPr lang="ru-RU" sz="2800" dirty="0" err="1" smtClean="0"/>
              <a:t>т.д</a:t>
            </a:r>
            <a:r>
              <a:rPr lang="ru-RU" sz="2800" dirty="0" smtClean="0"/>
              <a:t>)</a:t>
            </a:r>
          </a:p>
          <a:p>
            <a:pPr marL="68580" indent="0">
              <a:buNone/>
            </a:pPr>
            <a:r>
              <a:rPr lang="ru-RU" sz="2800" dirty="0" smtClean="0"/>
              <a:t>«-» –свертывание социальных программ, дотаций и т.д.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74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2) Всемирный банк 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Структура: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456386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 smtClean="0"/>
              <a:t>1. МБРР (Всемирный банк);</a:t>
            </a:r>
          </a:p>
          <a:p>
            <a:pPr marL="68580" indent="0">
              <a:buNone/>
            </a:pPr>
            <a:r>
              <a:rPr lang="ru-RU" sz="2800" dirty="0" smtClean="0"/>
              <a:t>2. Международная ассоциация развития;</a:t>
            </a:r>
          </a:p>
          <a:p>
            <a:pPr marL="68580" indent="0">
              <a:buNone/>
            </a:pPr>
            <a:r>
              <a:rPr lang="ru-RU" sz="2800" dirty="0" smtClean="0"/>
              <a:t>3. Международная финансовая корпорация;</a:t>
            </a:r>
          </a:p>
          <a:p>
            <a:pPr marL="68580" indent="0">
              <a:buNone/>
            </a:pPr>
            <a:r>
              <a:rPr lang="ru-RU" sz="2800" dirty="0" smtClean="0"/>
              <a:t>4. Многостороннее агентство по гарантированию инвестиций ;</a:t>
            </a:r>
          </a:p>
          <a:p>
            <a:pPr marL="68580" indent="0">
              <a:buNone/>
            </a:pPr>
            <a:r>
              <a:rPr lang="ru-RU" sz="2800" dirty="0" smtClean="0"/>
              <a:t>5. Международный центр по урегулированию инвестиционных споров.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4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Россия на мировом рынке ссудного капитала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89654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 smtClean="0"/>
              <a:t>Основные кредиторы</a:t>
            </a:r>
            <a:r>
              <a:rPr lang="ru-RU" dirty="0" smtClean="0"/>
              <a:t>: Германия, США, Италия</a:t>
            </a:r>
          </a:p>
          <a:p>
            <a:r>
              <a:rPr lang="ru-RU" dirty="0" smtClean="0"/>
              <a:t>С 1992 г- член МВФ, Всемирного банка.</a:t>
            </a:r>
          </a:p>
          <a:p>
            <a:pPr marL="68580" indent="0">
              <a:buNone/>
            </a:pPr>
            <a:r>
              <a:rPr lang="ru-RU" b="1" dirty="0" smtClean="0"/>
              <a:t>Причины низкой платежеспособности</a:t>
            </a:r>
            <a:r>
              <a:rPr lang="ru-RU" dirty="0" smtClean="0"/>
              <a:t>:</a:t>
            </a:r>
          </a:p>
          <a:p>
            <a:pPr marL="68580" indent="0">
              <a:buNone/>
            </a:pPr>
            <a:r>
              <a:rPr lang="ru-RU" dirty="0" smtClean="0"/>
              <a:t>1) Приходиться платить по долгам СССР</a:t>
            </a:r>
          </a:p>
          <a:p>
            <a:pPr marL="68580" indent="0">
              <a:buNone/>
            </a:pPr>
            <a:r>
              <a:rPr lang="ru-RU" dirty="0" smtClean="0"/>
              <a:t>2) Вывоз капитала за границу</a:t>
            </a:r>
          </a:p>
          <a:p>
            <a:pPr marL="68580" indent="0">
              <a:buNone/>
            </a:pPr>
            <a:r>
              <a:rPr lang="ru-RU" b="1" dirty="0" smtClean="0"/>
              <a:t>Источники:</a:t>
            </a:r>
          </a:p>
          <a:p>
            <a:pPr marL="525780" indent="-457200">
              <a:buAutoNum type="arabicParenR"/>
            </a:pPr>
            <a:r>
              <a:rPr lang="ru-RU" dirty="0" smtClean="0"/>
              <a:t>Отсрочки платежей</a:t>
            </a:r>
          </a:p>
          <a:p>
            <a:pPr marL="525780" indent="-457200">
              <a:buAutoNum type="arabicParenR"/>
            </a:pPr>
            <a:r>
              <a:rPr lang="ru-RU" dirty="0" smtClean="0"/>
              <a:t>Долговые требования к развивающимся странам</a:t>
            </a:r>
          </a:p>
          <a:p>
            <a:pPr marL="525780" indent="-457200">
              <a:buAutoNum type="arabicParenR"/>
            </a:pPr>
            <a:r>
              <a:rPr lang="ru-RU" dirty="0" smtClean="0"/>
              <a:t>Экспорт ссудного капитала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8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4" r="1932"/>
          <a:stretch/>
        </p:blipFill>
        <p:spPr bwMode="auto">
          <a:xfrm>
            <a:off x="0" y="1290234"/>
            <a:ext cx="91440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93139" y="0"/>
            <a:ext cx="5184694" cy="5737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Проверь себя.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29830" y="2348880"/>
            <a:ext cx="11626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08853" y="3486478"/>
            <a:ext cx="11626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44091" y="4005064"/>
            <a:ext cx="11626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46203" y="5157192"/>
            <a:ext cx="11626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7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6.Экспорт предпринимательского капитала: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131821"/>
          </a:xfrm>
        </p:spPr>
        <p:txBody>
          <a:bodyPr/>
          <a:lstStyle/>
          <a:p>
            <a:r>
              <a:rPr lang="ru-RU" dirty="0" smtClean="0"/>
              <a:t>1) </a:t>
            </a:r>
            <a:r>
              <a:rPr lang="ru-RU" sz="2800" dirty="0" smtClean="0"/>
              <a:t>прямые зарубежные капиталовложения- учреждение предприятия (или части)за рубежом (инвестор располагает</a:t>
            </a:r>
            <a:r>
              <a:rPr lang="en-US" sz="2800" dirty="0" smtClean="0"/>
              <a:t>&gt; </a:t>
            </a:r>
            <a:r>
              <a:rPr lang="ru-RU" sz="2800" dirty="0" smtClean="0"/>
              <a:t>10 %)</a:t>
            </a:r>
          </a:p>
          <a:p>
            <a:endParaRPr lang="ru-RU" sz="2800" dirty="0" smtClean="0"/>
          </a:p>
          <a:p>
            <a:r>
              <a:rPr lang="ru-RU" sz="2800" dirty="0" smtClean="0"/>
              <a:t>2) портфельные инвестиции- это зарубежные капиталовложения в небольшие пакеты акций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5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20880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ТНК-</a:t>
            </a:r>
            <a:r>
              <a:rPr lang="ru-RU" sz="3200" dirty="0" smtClean="0"/>
              <a:t>компания</a:t>
            </a:r>
            <a:r>
              <a:rPr lang="ru-RU" sz="3200" dirty="0"/>
              <a:t>, имеющая филиалы в пяти и более странах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7992888" cy="4517089"/>
          </a:xfrm>
        </p:spPr>
        <p:txBody>
          <a:bodyPr/>
          <a:lstStyle/>
          <a:p>
            <a:r>
              <a:rPr lang="ru-RU" b="1" dirty="0" smtClean="0"/>
              <a:t>Мотивы размещения прямых инвестиций ТНК за рубежом:</a:t>
            </a:r>
          </a:p>
          <a:p>
            <a:r>
              <a:rPr lang="ru-RU" dirty="0" smtClean="0"/>
              <a:t>1) экономия на издержках</a:t>
            </a:r>
          </a:p>
          <a:p>
            <a:r>
              <a:rPr lang="ru-RU" dirty="0" smtClean="0"/>
              <a:t>2) стремление закрепиться на новом рынке</a:t>
            </a:r>
          </a:p>
          <a:p>
            <a:r>
              <a:rPr lang="ru-RU" dirty="0" smtClean="0"/>
              <a:t>3) создание транснациональной системы разделения труда</a:t>
            </a:r>
          </a:p>
          <a:p>
            <a:r>
              <a:rPr lang="ru-RU" dirty="0" smtClean="0"/>
              <a:t>4) получение макс. прибыли за счет минимального налогообложения</a:t>
            </a:r>
          </a:p>
          <a:p>
            <a:r>
              <a:rPr lang="ru-RU" dirty="0" smtClean="0"/>
              <a:t>5) стремление использовать благоприятный инвестиционный климат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2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904" cy="15030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7.Россия как импортер и экспортер предпринимательского капитала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676456" cy="3771781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Возможности для привлечения прямых инвестиций:</a:t>
            </a:r>
          </a:p>
          <a:p>
            <a:r>
              <a:rPr lang="ru-RU" sz="2800" dirty="0" smtClean="0"/>
              <a:t>1) емкий внутренний рынок</a:t>
            </a:r>
          </a:p>
          <a:p>
            <a:r>
              <a:rPr lang="ru-RU" sz="2800" dirty="0" smtClean="0"/>
              <a:t>2) развитый научно-технический потенциал</a:t>
            </a:r>
          </a:p>
          <a:p>
            <a:r>
              <a:rPr lang="ru-RU" sz="2800" dirty="0" smtClean="0"/>
              <a:t>3) производственная база</a:t>
            </a:r>
          </a:p>
          <a:p>
            <a:r>
              <a:rPr lang="ru-RU" sz="2800" dirty="0" smtClean="0"/>
              <a:t>4) дешевая и квалифицированная рабочая сила</a:t>
            </a:r>
          </a:p>
          <a:p>
            <a:r>
              <a:rPr lang="ru-RU" sz="2800" dirty="0" smtClean="0"/>
              <a:t>5) обилие природных ресурсов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4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Причины дефицита прямых инвестиций: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23652"/>
            <a:ext cx="8604448" cy="45343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1) несовершенство налогового законодательства</a:t>
            </a:r>
          </a:p>
          <a:p>
            <a:r>
              <a:rPr lang="ru-RU" sz="2800" dirty="0" smtClean="0"/>
              <a:t>2) неразвитость производственной и деловой инфраструктуры</a:t>
            </a:r>
          </a:p>
          <a:p>
            <a:r>
              <a:rPr lang="ru-RU" sz="2800" dirty="0" smtClean="0"/>
              <a:t>3) слабость судебной системы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07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Форма привлечения иностранных капиталов-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23652"/>
            <a:ext cx="835292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b="1" dirty="0" smtClean="0"/>
              <a:t>Свободные экономические зоны-</a:t>
            </a:r>
          </a:p>
          <a:p>
            <a:pPr marL="68580" indent="0">
              <a:buNone/>
            </a:pPr>
            <a:r>
              <a:rPr lang="ru-RU" sz="3200" dirty="0" smtClean="0"/>
              <a:t>зоны, в которых  иностранному капиталу предоставлен широкий спектр льгот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86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385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40536"/>
            <a:ext cx="7992888" cy="5616624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800" dirty="0" smtClean="0"/>
              <a:t>1). Международный рынок ссудных капиталов;</a:t>
            </a:r>
          </a:p>
          <a:p>
            <a:pPr marL="68580" indent="0">
              <a:buNone/>
            </a:pPr>
            <a:r>
              <a:rPr lang="ru-RU" sz="2800" dirty="0"/>
              <a:t>2</a:t>
            </a:r>
            <a:r>
              <a:rPr lang="ru-RU" sz="2800" dirty="0" smtClean="0"/>
              <a:t>).Еврорынок;</a:t>
            </a:r>
          </a:p>
          <a:p>
            <a:pPr marL="68580" indent="0">
              <a:buNone/>
            </a:pPr>
            <a:r>
              <a:rPr lang="ru-RU" sz="2800" dirty="0"/>
              <a:t>3</a:t>
            </a:r>
            <a:r>
              <a:rPr lang="ru-RU" sz="2800" dirty="0" smtClean="0"/>
              <a:t>).Внешний долг развивающихся стран;</a:t>
            </a:r>
          </a:p>
          <a:p>
            <a:pPr marL="68580" indent="0">
              <a:buNone/>
            </a:pPr>
            <a:r>
              <a:rPr lang="ru-RU" sz="2800" dirty="0"/>
              <a:t>4</a:t>
            </a:r>
            <a:r>
              <a:rPr lang="ru-RU" sz="2800" dirty="0" smtClean="0"/>
              <a:t>). Международные финансовые организации;</a:t>
            </a:r>
          </a:p>
          <a:p>
            <a:pPr marL="68580" indent="0">
              <a:buNone/>
            </a:pPr>
            <a:r>
              <a:rPr lang="ru-RU" sz="2800" dirty="0"/>
              <a:t>5</a:t>
            </a:r>
            <a:r>
              <a:rPr lang="ru-RU" sz="2800" dirty="0" smtClean="0"/>
              <a:t>). Россия на мировом рынке ссудных капиталов;</a:t>
            </a:r>
          </a:p>
          <a:p>
            <a:pPr marL="68580" indent="0">
              <a:buNone/>
            </a:pPr>
            <a:r>
              <a:rPr lang="ru-RU" sz="2800" dirty="0"/>
              <a:t>6</a:t>
            </a:r>
            <a:r>
              <a:rPr lang="ru-RU" sz="2800" dirty="0" smtClean="0"/>
              <a:t>). Экспорт предпринимательского капитала и роль ТНК в мировом капитала;</a:t>
            </a:r>
          </a:p>
          <a:p>
            <a:pPr marL="68580" indent="0">
              <a:buNone/>
            </a:pPr>
            <a:r>
              <a:rPr lang="ru-RU" sz="2800" dirty="0"/>
              <a:t>7</a:t>
            </a:r>
            <a:r>
              <a:rPr lang="ru-RU" sz="2800" dirty="0" smtClean="0"/>
              <a:t>) Россия как импортер и экспортер предпринимательского капитала.</a:t>
            </a:r>
          </a:p>
          <a:p>
            <a:pPr marL="68580" indent="0">
              <a:buNone/>
            </a:pPr>
            <a:endParaRPr lang="ru-RU" sz="2800" dirty="0" smtClean="0"/>
          </a:p>
          <a:p>
            <a:pPr marL="68580" indent="0">
              <a:buNone/>
            </a:pPr>
            <a:endParaRPr lang="ru-RU" sz="2800" dirty="0" smtClean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8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760069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Экспортеры предпринимательского капитала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/>
              <a:t>ОАО «ЛУКОЙЛ», ОАО «АЛРОСА»</a:t>
            </a:r>
          </a:p>
          <a:p>
            <a:pPr marL="6858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Прямые инвестиции- </a:t>
            </a:r>
            <a:r>
              <a:rPr lang="ru-RU" sz="3200" dirty="0" smtClean="0"/>
              <a:t>добыча и переработка минеральных ресурсов.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218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93139" y="0"/>
            <a:ext cx="3767293" cy="5737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Дай определение: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"/>
          <a:stretch/>
        </p:blipFill>
        <p:spPr bwMode="auto">
          <a:xfrm>
            <a:off x="1272759" y="596961"/>
            <a:ext cx="6840759" cy="566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31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924944"/>
            <a:ext cx="6777317" cy="16561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§ 18.1-выучить тезисы урока, экономические термины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77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-171400"/>
            <a:ext cx="4059870" cy="76470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</a:rPr>
              <a:t>Список  использованной  литературы: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064896" cy="568863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b="1" dirty="0" smtClean="0"/>
              <a:t>1.Практикум </a:t>
            </a:r>
            <a:r>
              <a:rPr lang="ru-RU" b="1" dirty="0"/>
              <a:t>по основам экономической теории. 10-11 класс</a:t>
            </a:r>
            <a:r>
              <a:rPr lang="ru-RU" dirty="0"/>
              <a:t>. </a:t>
            </a:r>
            <a:r>
              <a:rPr lang="ru-RU" dirty="0" smtClean="0"/>
              <a:t>Пособие для  </a:t>
            </a:r>
            <a:r>
              <a:rPr lang="ru-RU" dirty="0"/>
              <a:t>учащихся10—11-х 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 err="1" smtClean="0"/>
              <a:t>учр</a:t>
            </a:r>
            <a:r>
              <a:rPr lang="ru-RU" dirty="0" smtClean="0"/>
              <a:t>. </a:t>
            </a:r>
            <a:r>
              <a:rPr lang="ru-RU" dirty="0"/>
              <a:t>с</a:t>
            </a:r>
            <a:r>
              <a:rPr lang="ru-RU" dirty="0" smtClean="0"/>
              <a:t> углубленным изучением экономики/Гос. </a:t>
            </a:r>
            <a:r>
              <a:rPr lang="ru-RU" dirty="0"/>
              <a:t>у</a:t>
            </a:r>
            <a:r>
              <a:rPr lang="ru-RU" dirty="0" smtClean="0"/>
              <a:t>нив. Высшая школа экономики; Под </a:t>
            </a:r>
            <a:r>
              <a:rPr lang="ru-RU" dirty="0" err="1" smtClean="0"/>
              <a:t>ред</a:t>
            </a:r>
            <a:r>
              <a:rPr lang="ru-RU" dirty="0" smtClean="0"/>
              <a:t> С.И. </a:t>
            </a:r>
            <a:r>
              <a:rPr lang="ru-RU" dirty="0" err="1" smtClean="0"/>
              <a:t>Иванова.-М.:Вита-Пресс</a:t>
            </a:r>
            <a:r>
              <a:rPr lang="ru-RU" dirty="0" smtClean="0"/>
              <a:t>, 2008.-</a:t>
            </a:r>
            <a:r>
              <a:rPr lang="en-US" dirty="0" smtClean="0"/>
              <a:t>c.272</a:t>
            </a:r>
            <a:r>
              <a:rPr lang="ru-RU" dirty="0" smtClean="0"/>
              <a:t>; ил.:- </a:t>
            </a:r>
            <a:r>
              <a:rPr lang="en-US" dirty="0" smtClean="0"/>
              <a:t>ISBN</a:t>
            </a:r>
            <a:r>
              <a:rPr lang="ru-RU" dirty="0" smtClean="0"/>
              <a:t> </a:t>
            </a:r>
            <a:r>
              <a:rPr lang="ru-RU" dirty="0"/>
              <a:t>978-5-7755-1155-5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2. Преподавание курса «Основы экономической теории»: </a:t>
            </a:r>
            <a:r>
              <a:rPr lang="ru-RU" dirty="0" smtClean="0"/>
              <a:t>Пособие для учителя 10—11-х  </a:t>
            </a:r>
            <a:r>
              <a:rPr lang="ru-RU" dirty="0" err="1"/>
              <a:t>кл</a:t>
            </a:r>
            <a:r>
              <a:rPr lang="ru-RU" dirty="0"/>
              <a:t>. </a:t>
            </a:r>
            <a:r>
              <a:rPr lang="ru-RU" dirty="0" err="1"/>
              <a:t>общеобразоват</a:t>
            </a:r>
            <a:r>
              <a:rPr lang="ru-RU" dirty="0"/>
              <a:t>. </a:t>
            </a:r>
            <a:r>
              <a:rPr lang="ru-RU" dirty="0" err="1"/>
              <a:t>учр</a:t>
            </a:r>
            <a:r>
              <a:rPr lang="ru-RU" dirty="0"/>
              <a:t>. с углубленным изучением экономики/Гос. </a:t>
            </a:r>
            <a:r>
              <a:rPr lang="ru-RU" dirty="0" smtClean="0"/>
              <a:t>унив</a:t>
            </a:r>
            <a:r>
              <a:rPr lang="ru-RU" dirty="0"/>
              <a:t>. Высшая школа экономики; Под </a:t>
            </a:r>
            <a:r>
              <a:rPr lang="ru-RU" dirty="0" err="1"/>
              <a:t>ред</a:t>
            </a:r>
            <a:r>
              <a:rPr lang="ru-RU" dirty="0"/>
              <a:t> </a:t>
            </a:r>
            <a:r>
              <a:rPr lang="ru-RU" dirty="0" smtClean="0"/>
              <a:t>С.И. </a:t>
            </a:r>
            <a:r>
              <a:rPr lang="ru-RU" dirty="0" err="1"/>
              <a:t>Иванова.-М.:Вита-Пресс</a:t>
            </a:r>
            <a:r>
              <a:rPr lang="ru-RU" dirty="0"/>
              <a:t>, 2008</a:t>
            </a:r>
            <a:r>
              <a:rPr lang="ru-RU" dirty="0" smtClean="0"/>
              <a:t>.-с.312; ил.-</a:t>
            </a:r>
            <a:r>
              <a:rPr lang="en-US" dirty="0" smtClean="0"/>
              <a:t>ISBN 5-7755-0122-5</a:t>
            </a:r>
            <a:r>
              <a:rPr lang="ru-RU" dirty="0" smtClean="0"/>
              <a:t>  </a:t>
            </a: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3. </a:t>
            </a:r>
            <a:r>
              <a:rPr lang="ru-RU" b="1" dirty="0" smtClean="0"/>
              <a:t>Экономика. Основы экономической теории: </a:t>
            </a:r>
            <a:r>
              <a:rPr lang="ru-RU" dirty="0" smtClean="0"/>
              <a:t>Учебник для 10-11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общеобразоват.учрежд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Профильный уровень образования/Под ред. С.И. Иванова.-12-е. изд., с изм.-В 2-х </a:t>
            </a:r>
            <a:r>
              <a:rPr lang="ru-RU" dirty="0" err="1" smtClean="0"/>
              <a:t>книгах.Кига</a:t>
            </a:r>
            <a:r>
              <a:rPr lang="ru-RU" dirty="0" smtClean="0"/>
              <a:t> 2.- М.: ВИТА-ПРЕСС, 2008.-320 </a:t>
            </a:r>
            <a:r>
              <a:rPr lang="ru-RU" dirty="0" err="1" smtClean="0"/>
              <a:t>с.:ил</a:t>
            </a:r>
            <a:r>
              <a:rPr lang="ru-RU" dirty="0" smtClean="0"/>
              <a:t>.-</a:t>
            </a:r>
            <a:r>
              <a:rPr lang="en-US" dirty="0" smtClean="0"/>
              <a:t>ISBN 978-5-7755-1580-5</a:t>
            </a:r>
            <a:r>
              <a:rPr lang="ru-RU" dirty="0" smtClean="0"/>
              <a:t>(кн.2); </a:t>
            </a:r>
            <a:r>
              <a:rPr lang="en-US" dirty="0" smtClean="0"/>
              <a:t>ISBN 978-5-775-1581-2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8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99288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1.Международный  рынок ссудных капиталов.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83598"/>
            <a:ext cx="8100508" cy="5065788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ru-RU" sz="2800" b="1" dirty="0" smtClean="0"/>
              <a:t>Структура:</a:t>
            </a:r>
          </a:p>
          <a:p>
            <a:pPr marL="68580" indent="0">
              <a:buNone/>
            </a:pPr>
            <a:r>
              <a:rPr lang="ru-RU" sz="2800" dirty="0" smtClean="0"/>
              <a:t>1) </a:t>
            </a:r>
            <a:r>
              <a:rPr lang="ru-RU" sz="2800" b="1" dirty="0" smtClean="0"/>
              <a:t>рынок денег </a:t>
            </a:r>
            <a:r>
              <a:rPr lang="ru-RU" sz="2800" dirty="0" smtClean="0"/>
              <a:t>(краткосрочные капиталы-до одного года, ссуды и займы под векселя);</a:t>
            </a:r>
          </a:p>
          <a:p>
            <a:pPr marL="68580" indent="0">
              <a:buNone/>
            </a:pPr>
            <a:r>
              <a:rPr lang="ru-RU" sz="2800" dirty="0" smtClean="0"/>
              <a:t>2</a:t>
            </a:r>
            <a:r>
              <a:rPr lang="ru-RU" sz="2800" b="1" dirty="0" smtClean="0"/>
              <a:t>) рынок капиталов </a:t>
            </a:r>
            <a:r>
              <a:rPr lang="ru-RU" sz="2800" dirty="0" smtClean="0"/>
              <a:t>(средне-, долгосрочные –до 10 лет кредиты под ценные бумаги);</a:t>
            </a:r>
          </a:p>
          <a:p>
            <a:pPr marL="68580" indent="0">
              <a:buNone/>
            </a:pPr>
            <a:r>
              <a:rPr lang="ru-RU" sz="2800" dirty="0" smtClean="0"/>
              <a:t>3) </a:t>
            </a:r>
            <a:r>
              <a:rPr lang="ru-RU" sz="2800" b="1" dirty="0" smtClean="0"/>
              <a:t>финансовый рынок </a:t>
            </a:r>
            <a:r>
              <a:rPr lang="ru-RU" sz="2800" dirty="0" smtClean="0"/>
              <a:t>(эмиссия </a:t>
            </a:r>
            <a:r>
              <a:rPr lang="ru-RU" sz="2800" dirty="0"/>
              <a:t>ценных бумаг и операции с </a:t>
            </a:r>
            <a:r>
              <a:rPr lang="ru-RU" sz="2800" dirty="0" smtClean="0"/>
              <a:t>ними) </a:t>
            </a:r>
            <a:endParaRPr lang="ru-RU" sz="2800" dirty="0"/>
          </a:p>
          <a:p>
            <a:pPr marL="68580" indent="0">
              <a:buNone/>
            </a:pPr>
            <a:r>
              <a:rPr lang="ru-RU" sz="2800" b="1" i="1" dirty="0" err="1"/>
              <a:t>Секьюритизация</a:t>
            </a:r>
            <a:r>
              <a:rPr lang="ru-RU" sz="2800" dirty="0"/>
              <a:t>- выпуск </a:t>
            </a:r>
            <a:r>
              <a:rPr lang="ru-RU" sz="2800" dirty="0">
                <a:hlinkClick r:id="rId2" tooltip="Ценная бумага"/>
              </a:rPr>
              <a:t>ценных бумаг</a:t>
            </a:r>
            <a:r>
              <a:rPr lang="ru-RU" sz="2800" dirty="0"/>
              <a:t>, обеспеченных активами</a:t>
            </a:r>
          </a:p>
          <a:p>
            <a:pPr marL="6858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70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Виды кредитов: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589240"/>
          </a:xfrm>
        </p:spPr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b="1" dirty="0" smtClean="0"/>
              <a:t>по форме:</a:t>
            </a:r>
          </a:p>
          <a:p>
            <a:pPr marL="525780" indent="-457200">
              <a:buAutoNum type="arabicParenR"/>
            </a:pPr>
            <a:r>
              <a:rPr lang="ru-RU" dirty="0"/>
              <a:t>к</a:t>
            </a:r>
            <a:r>
              <a:rPr lang="ru-RU" dirty="0" smtClean="0"/>
              <a:t>оммерческие (для внешней торговли)</a:t>
            </a:r>
          </a:p>
          <a:p>
            <a:pPr marL="525780" indent="-457200">
              <a:buAutoNum type="arabicParenR"/>
            </a:pPr>
            <a:r>
              <a:rPr lang="ru-RU" dirty="0"/>
              <a:t>ф</a:t>
            </a:r>
            <a:r>
              <a:rPr lang="ru-RU" dirty="0" smtClean="0"/>
              <a:t>инансовые (другие цели)</a:t>
            </a:r>
          </a:p>
          <a:p>
            <a:pPr marL="525780" indent="-457200">
              <a:buAutoNum type="arabicParenR"/>
            </a:pPr>
            <a:r>
              <a:rPr lang="ru-RU" dirty="0"/>
              <a:t>т</a:t>
            </a:r>
            <a:r>
              <a:rPr lang="ru-RU" dirty="0" smtClean="0"/>
              <a:t>оварные  (в виде отсроченного платежа)</a:t>
            </a:r>
          </a:p>
          <a:p>
            <a:pPr marL="525780" indent="-457200">
              <a:buAutoNum type="arabicParenR"/>
            </a:pPr>
            <a:r>
              <a:rPr lang="ru-RU" dirty="0"/>
              <a:t>в</a:t>
            </a:r>
            <a:r>
              <a:rPr lang="ru-RU" dirty="0" smtClean="0"/>
              <a:t>алютные ( в денежной форме)</a:t>
            </a:r>
          </a:p>
          <a:p>
            <a:pPr marL="68580" indent="0">
              <a:buNone/>
            </a:pPr>
            <a:r>
              <a:rPr lang="ru-RU" b="1" dirty="0" smtClean="0"/>
              <a:t>-по назначению:</a:t>
            </a:r>
          </a:p>
          <a:p>
            <a:pPr marL="525780" indent="-457200">
              <a:buAutoNum type="arabicParenR"/>
            </a:pPr>
            <a:r>
              <a:rPr lang="ru-RU" dirty="0"/>
              <a:t>с</a:t>
            </a:r>
            <a:r>
              <a:rPr lang="ru-RU" dirty="0" smtClean="0"/>
              <a:t>вязанные (</a:t>
            </a:r>
            <a:r>
              <a:rPr lang="ru-RU" dirty="0"/>
              <a:t>ц</a:t>
            </a:r>
            <a:r>
              <a:rPr lang="ru-RU" dirty="0" smtClean="0"/>
              <a:t>елевой характер)</a:t>
            </a:r>
          </a:p>
          <a:p>
            <a:pPr marL="525780" indent="-457200">
              <a:buAutoNum type="arabicParenR"/>
            </a:pPr>
            <a:r>
              <a:rPr lang="ru-RU" dirty="0"/>
              <a:t>н</a:t>
            </a:r>
            <a:r>
              <a:rPr lang="ru-RU" dirty="0" smtClean="0"/>
              <a:t>есвязанные (страна определяет сама)</a:t>
            </a:r>
          </a:p>
          <a:p>
            <a:pPr marL="68580" indent="0">
              <a:buNone/>
            </a:pPr>
            <a:r>
              <a:rPr lang="ru-RU" dirty="0" smtClean="0"/>
              <a:t>-</a:t>
            </a:r>
            <a:r>
              <a:rPr lang="ru-RU" b="1" dirty="0" smtClean="0"/>
              <a:t>по заемщику:</a:t>
            </a:r>
          </a:p>
          <a:p>
            <a:pPr marL="68580" indent="0">
              <a:buNone/>
            </a:pPr>
            <a:r>
              <a:rPr lang="ru-RU" dirty="0"/>
              <a:t>с</a:t>
            </a:r>
            <a:r>
              <a:rPr lang="ru-RU" dirty="0" smtClean="0"/>
              <a:t>индицированные-предоставляются группой банков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3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3139" y="260648"/>
            <a:ext cx="5184694" cy="313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Проверь себя.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9"/>
          <a:stretch/>
        </p:blipFill>
        <p:spPr bwMode="auto">
          <a:xfrm>
            <a:off x="683568" y="908720"/>
            <a:ext cx="807047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769" y="692696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2118" y="282175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32118" y="2209741"/>
            <a:ext cx="551450" cy="472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3142" y="5661248"/>
            <a:ext cx="551450" cy="472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2.Еврорынок ( 50-60 е</a:t>
            </a:r>
            <a:r>
              <a:rPr lang="en-US" dirty="0" smtClean="0"/>
              <a:t> </a:t>
            </a:r>
            <a:r>
              <a:rPr lang="ru-RU" dirty="0" smtClean="0"/>
              <a:t>г. </a:t>
            </a:r>
            <a:r>
              <a:rPr lang="en-US" dirty="0" smtClean="0"/>
              <a:t>XX</a:t>
            </a:r>
            <a:r>
              <a:rPr lang="ru-RU" dirty="0" smtClean="0"/>
              <a:t> в)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064896" cy="4824536"/>
          </a:xfrm>
        </p:spPr>
        <p:txBody>
          <a:bodyPr/>
          <a:lstStyle/>
          <a:p>
            <a:pPr marL="68580" indent="0">
              <a:buNone/>
            </a:pPr>
            <a:r>
              <a:rPr lang="ru-RU" sz="2800" dirty="0" smtClean="0"/>
              <a:t>-совокупность операций с денежными средствами, которые функционируют в качестве ссудного капитала за пределами национальных границ и не подпадают под национальный финансовый контроль стран (эмитентов валюты)</a:t>
            </a:r>
          </a:p>
          <a:p>
            <a:pPr marL="68580" indent="0">
              <a:buNone/>
            </a:pPr>
            <a:endParaRPr lang="ru-RU" sz="2800" dirty="0" smtClean="0"/>
          </a:p>
          <a:p>
            <a:pPr marL="68580" indent="0">
              <a:buNone/>
            </a:pPr>
            <a:r>
              <a:rPr lang="ru-RU" sz="2800" dirty="0" smtClean="0"/>
              <a:t>-25 мировых центра (13 европейских)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0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384666" cy="529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Предпосылки образования: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752528"/>
          </a:xfrm>
        </p:spPr>
        <p:txBody>
          <a:bodyPr>
            <a:normAutofit/>
          </a:bodyPr>
          <a:lstStyle/>
          <a:p>
            <a:pPr marL="525780" indent="-457200">
              <a:buAutoNum type="arabicParenR"/>
            </a:pPr>
            <a:r>
              <a:rPr lang="ru-RU" sz="2800" dirty="0" smtClean="0"/>
              <a:t>Накопление валюты на счетах за границей (особенно в Европе)</a:t>
            </a:r>
          </a:p>
          <a:p>
            <a:pPr marL="525780" indent="-457200">
              <a:buAutoNum type="arabicParenR"/>
            </a:pPr>
            <a:r>
              <a:rPr lang="ru-RU" sz="2800" dirty="0" smtClean="0"/>
              <a:t>Привлекательность из-за низкой ставки</a:t>
            </a:r>
          </a:p>
          <a:p>
            <a:pPr marL="68580" indent="0">
              <a:buNone/>
            </a:pPr>
            <a:r>
              <a:rPr lang="ru-RU" sz="2800" b="1" dirty="0" smtClean="0"/>
              <a:t>Ставка</a:t>
            </a:r>
            <a:r>
              <a:rPr lang="ru-RU" sz="2800" dirty="0" smtClean="0"/>
              <a:t> </a:t>
            </a:r>
            <a:r>
              <a:rPr lang="ru-RU" sz="2800" b="1" dirty="0" smtClean="0"/>
              <a:t>= базисная </a:t>
            </a:r>
            <a:r>
              <a:rPr lang="ru-RU" sz="2800" dirty="0" smtClean="0"/>
              <a:t>( ставка лондонского межбанковского депозитного рынка (ЛИБОР) + </a:t>
            </a:r>
            <a:r>
              <a:rPr lang="ru-RU" sz="2800" b="1" dirty="0" smtClean="0"/>
              <a:t>спред </a:t>
            </a:r>
            <a:r>
              <a:rPr lang="ru-RU" sz="2800" dirty="0" smtClean="0"/>
              <a:t>(фиксированная надбавка)</a:t>
            </a:r>
          </a:p>
          <a:p>
            <a:pPr marL="68580" indent="0">
              <a:buNone/>
            </a:pPr>
            <a:r>
              <a:rPr lang="ru-RU" sz="2800" dirty="0" smtClean="0"/>
              <a:t>Чем выше рейтинг заемщика, тем ниже %ставка</a:t>
            </a:r>
          </a:p>
        </p:txBody>
      </p:sp>
    </p:spTree>
    <p:extLst>
      <p:ext uri="{BB962C8B-B14F-4D97-AF65-F5344CB8AC3E}">
        <p14:creationId xmlns:p14="http://schemas.microsoft.com/office/powerpoint/2010/main" val="41928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44" y="1988840"/>
            <a:ext cx="886281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93139" y="0"/>
            <a:ext cx="5184694" cy="5737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Проверь себя.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6948" y="3906102"/>
            <a:ext cx="551450" cy="472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3142" y="3433232"/>
            <a:ext cx="551450" cy="472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1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3.Внешний долг развивающихся стран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08912" cy="4320480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Особенности:</a:t>
            </a:r>
          </a:p>
          <a:p>
            <a:r>
              <a:rPr lang="ru-RU" dirty="0" smtClean="0"/>
              <a:t>1) 80-е г –долговой кризис более 70 стран (просьба о реструктуризации)</a:t>
            </a:r>
          </a:p>
          <a:p>
            <a:r>
              <a:rPr lang="ru-RU" dirty="0"/>
              <a:t>2</a:t>
            </a:r>
            <a:r>
              <a:rPr lang="ru-RU" dirty="0" smtClean="0"/>
              <a:t>) Внешние долги стали конвертироваться в акции, облигации</a:t>
            </a:r>
          </a:p>
          <a:p>
            <a:r>
              <a:rPr lang="ru-RU" dirty="0"/>
              <a:t>3</a:t>
            </a:r>
            <a:r>
              <a:rPr lang="ru-RU" dirty="0" smtClean="0"/>
              <a:t>) Часть </a:t>
            </a:r>
            <a:r>
              <a:rPr lang="ru-RU" dirty="0"/>
              <a:t>д</a:t>
            </a:r>
            <a:r>
              <a:rPr lang="ru-RU" dirty="0" smtClean="0"/>
              <a:t>олга списывается</a:t>
            </a:r>
          </a:p>
          <a:p>
            <a:r>
              <a:rPr lang="ru-RU" dirty="0" smtClean="0"/>
              <a:t>4) </a:t>
            </a:r>
            <a:r>
              <a:rPr lang="ru-RU" dirty="0"/>
              <a:t>С</a:t>
            </a:r>
            <a:r>
              <a:rPr lang="ru-RU" dirty="0" smtClean="0"/>
              <a:t>низилась </a:t>
            </a:r>
            <a:r>
              <a:rPr lang="ru-RU" dirty="0"/>
              <a:t>доля, испытывающих трудности с </a:t>
            </a:r>
            <a:r>
              <a:rPr lang="ru-RU" dirty="0" smtClean="0"/>
              <a:t>выплатой</a:t>
            </a:r>
          </a:p>
          <a:p>
            <a:r>
              <a:rPr lang="ru-RU" dirty="0" smtClean="0"/>
              <a:t>5) Применяется официальная помощь развития (субсидии, льготные кредиты и </a:t>
            </a:r>
            <a:r>
              <a:rPr lang="ru-RU" dirty="0" err="1" smtClean="0"/>
              <a:t>т.д</a:t>
            </a:r>
            <a:r>
              <a:rPr lang="ru-RU" dirty="0" smtClean="0"/>
              <a:t>)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9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720</TotalTime>
  <Words>848</Words>
  <Application>Microsoft Office PowerPoint</Application>
  <PresentationFormat>Экран (4:3)</PresentationFormat>
  <Paragraphs>116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Остин</vt:lpstr>
      <vt:lpstr>Международное движение капиталов</vt:lpstr>
      <vt:lpstr>План:</vt:lpstr>
      <vt:lpstr>1.Международный  рынок ссудных капиталов.</vt:lpstr>
      <vt:lpstr>Виды кредитов: </vt:lpstr>
      <vt:lpstr>Проверь себя.</vt:lpstr>
      <vt:lpstr>2.Еврорынок ( 50-60 е г. XX в) </vt:lpstr>
      <vt:lpstr>Предпосылки образования:</vt:lpstr>
      <vt:lpstr>Презентация PowerPoint</vt:lpstr>
      <vt:lpstr>3.Внешний долг развивающихся стран</vt:lpstr>
      <vt:lpstr>Презентация PowerPoint</vt:lpstr>
      <vt:lpstr>4.Международные финансовые организации</vt:lpstr>
      <vt:lpstr>2) Всемирный банк . Структура:</vt:lpstr>
      <vt:lpstr>5. Россия на мировом рынке ссудного капитала</vt:lpstr>
      <vt:lpstr>Презентация PowerPoint</vt:lpstr>
      <vt:lpstr>6.Экспорт предпринимательского капитала:</vt:lpstr>
      <vt:lpstr>ТНК-компания, имеющая филиалы в пяти и более странах </vt:lpstr>
      <vt:lpstr>7.Россия как импортер и экспортер предпринимательского капитала</vt:lpstr>
      <vt:lpstr>Причины дефицита прямых инвестиций:</vt:lpstr>
      <vt:lpstr>Форма привлечения иностранных капиталов-</vt:lpstr>
      <vt:lpstr>Экспортеры предпринимательского капитала</vt:lpstr>
      <vt:lpstr>Презентация PowerPoint</vt:lpstr>
      <vt:lpstr>Домашнее задание</vt:lpstr>
      <vt:lpstr>Список  использованной  литературы: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Международное движение капитала</dc:title>
  <dc:creator>1</dc:creator>
  <cp:lastModifiedBy>1</cp:lastModifiedBy>
  <cp:revision>20</cp:revision>
  <dcterms:created xsi:type="dcterms:W3CDTF">2015-03-30T08:30:59Z</dcterms:created>
  <dcterms:modified xsi:type="dcterms:W3CDTF">2015-07-03T20:12:19Z</dcterms:modified>
</cp:coreProperties>
</file>